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media/image1.png" ContentType="image/png"/>
  <Override PartName="/ppt/media/image2.png" ContentType="image/png"/>
  <Override PartName="/ppt/media/image3.png" ContentType="image/pn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8633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889380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8372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8633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889380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subTitle"/>
          </p:nvPr>
        </p:nvSpPr>
        <p:spPr>
          <a:xfrm>
            <a:off x="8372160" y="4622760"/>
            <a:ext cx="771480" cy="4102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34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subTitle"/>
          </p:nvPr>
        </p:nvSpPr>
        <p:spPr>
          <a:xfrm>
            <a:off x="588600" y="367920"/>
            <a:ext cx="7886520" cy="2509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8372160" y="4622760"/>
            <a:ext cx="771480" cy="4102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/>
          </p:nvPr>
        </p:nvSpPr>
        <p:spPr>
          <a:xfrm>
            <a:off x="8633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2" name="PlaceHolder 4"/>
          <p:cNvSpPr>
            <a:spLocks noGrp="1"/>
          </p:cNvSpPr>
          <p:nvPr>
            <p:ph/>
          </p:nvPr>
        </p:nvSpPr>
        <p:spPr>
          <a:xfrm>
            <a:off x="889380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3" name="PlaceHolder 5"/>
          <p:cNvSpPr>
            <a:spLocks noGrp="1"/>
          </p:cNvSpPr>
          <p:nvPr>
            <p:ph/>
          </p:nvPr>
        </p:nvSpPr>
        <p:spPr>
          <a:xfrm>
            <a:off x="8372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4" name="PlaceHolder 6"/>
          <p:cNvSpPr>
            <a:spLocks noGrp="1"/>
          </p:cNvSpPr>
          <p:nvPr>
            <p:ph/>
          </p:nvPr>
        </p:nvSpPr>
        <p:spPr>
          <a:xfrm>
            <a:off x="8633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5" name="PlaceHolder 7"/>
          <p:cNvSpPr>
            <a:spLocks noGrp="1"/>
          </p:cNvSpPr>
          <p:nvPr>
            <p:ph/>
          </p:nvPr>
        </p:nvSpPr>
        <p:spPr>
          <a:xfrm>
            <a:off x="889380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34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588600" y="367920"/>
            <a:ext cx="7886520" cy="2509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360" cy="6858360"/>
          </a:xfrm>
          <a:prstGeom prst="straightConnector1">
            <a:avLst/>
          </a:prstGeom>
          <a:ln w="76200">
            <a:solidFill>
              <a:srgbClr val="ed7d31">
                <a:lumMod val="60000"/>
                <a:lumOff val="40000"/>
              </a:srgbClr>
            </a:solidFill>
          </a:ln>
        </p:spPr>
      </p:cxnSp>
      <p:sp>
        <p:nvSpPr>
          <p:cNvPr id="1" name="ZoneTexte 8"/>
          <p:cNvSpPr/>
          <p:nvPr/>
        </p:nvSpPr>
        <p:spPr>
          <a:xfrm>
            <a:off x="39240" y="346320"/>
            <a:ext cx="84816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7934400" y="0"/>
            <a:ext cx="1209960" cy="32436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Séance 71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Rectangle 10"/>
          <p:cNvSpPr/>
          <p:nvPr/>
        </p:nvSpPr>
        <p:spPr>
          <a:xfrm>
            <a:off x="39240" y="0"/>
            <a:ext cx="7849440" cy="32436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Modifiez le style du titre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X/X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6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9120" cy="359640"/>
          </a:xfrm>
          <a:prstGeom prst="rect">
            <a:avLst/>
          </a:prstGeom>
          <a:ln w="0">
            <a:noFill/>
          </a:ln>
        </p:spPr>
      </p:pic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" name="Connecteur droit 7"/>
          <p:cNvCxnSpPr/>
          <p:nvPr/>
        </p:nvCxnSpPr>
        <p:spPr>
          <a:xfrm flipV="1">
            <a:off x="0" y="0"/>
            <a:ext cx="360" cy="6858360"/>
          </a:xfrm>
          <a:prstGeom prst="straightConnector1">
            <a:avLst/>
          </a:prstGeom>
          <a:ln w="76200">
            <a:solidFill>
              <a:srgbClr val="ed7d31">
                <a:lumMod val="60000"/>
                <a:lumOff val="40000"/>
              </a:srgbClr>
            </a:solidFill>
          </a:ln>
        </p:spPr>
      </p:cxnSp>
      <p:sp>
        <p:nvSpPr>
          <p:cNvPr id="44" name="ZoneTexte 8"/>
          <p:cNvSpPr/>
          <p:nvPr/>
        </p:nvSpPr>
        <p:spPr>
          <a:xfrm>
            <a:off x="39240" y="346320"/>
            <a:ext cx="84816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Rectangle 9"/>
          <p:cNvSpPr/>
          <p:nvPr/>
        </p:nvSpPr>
        <p:spPr>
          <a:xfrm>
            <a:off x="7934400" y="0"/>
            <a:ext cx="1209960" cy="32436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Séance 71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Rectangle 10"/>
          <p:cNvSpPr/>
          <p:nvPr/>
        </p:nvSpPr>
        <p:spPr>
          <a:xfrm>
            <a:off x="39240" y="0"/>
            <a:ext cx="7849440" cy="32436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Modifiez le style du titre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X/X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49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9120" cy="359640"/>
          </a:xfrm>
          <a:prstGeom prst="rect">
            <a:avLst/>
          </a:prstGeom>
          <a:ln w="0">
            <a:noFill/>
          </a:ln>
        </p:spPr>
      </p:pic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3.png"/><Relationship Id="rId3" Type="http://schemas.openxmlformats.org/officeDocument/2006/relationships/image" Target="../media/image3.png"/><Relationship Id="rId4" Type="http://schemas.openxmlformats.org/officeDocument/2006/relationships/image" Target="../media/image3.png"/><Relationship Id="rId5" Type="http://schemas.openxmlformats.org/officeDocument/2006/relationships/image" Target="../media/image3.png"/><Relationship Id="rId6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3.png"/><Relationship Id="rId3" Type="http://schemas.openxmlformats.org/officeDocument/2006/relationships/image" Target="../media/image3.png"/><Relationship Id="rId4" Type="http://schemas.openxmlformats.org/officeDocument/2006/relationships/image" Target="../media/image3.png"/><Relationship Id="rId5" Type="http://schemas.openxmlformats.org/officeDocument/2006/relationships/image" Target="../media/image3.png"/><Relationship Id="rId6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3.png"/><Relationship Id="rId3" Type="http://schemas.openxmlformats.org/officeDocument/2006/relationships/image" Target="../media/image3.png"/><Relationship Id="rId4" Type="http://schemas.openxmlformats.org/officeDocument/2006/relationships/image" Target="../media/image3.png"/><Relationship Id="rId5" Type="http://schemas.openxmlformats.org/officeDocument/2006/relationships/image" Target="../media/image3.png"/><Relationship Id="rId6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3.png"/><Relationship Id="rId3" Type="http://schemas.openxmlformats.org/officeDocument/2006/relationships/image" Target="../media/image3.png"/><Relationship Id="rId4" Type="http://schemas.openxmlformats.org/officeDocument/2006/relationships/image" Target="../media/image3.png"/><Relationship Id="rId5" Type="http://schemas.openxmlformats.org/officeDocument/2006/relationships/image" Target="../media/image3.png"/><Relationship Id="rId6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Rectangle 1"/>
          <p:cNvSpPr/>
          <p:nvPr/>
        </p:nvSpPr>
        <p:spPr>
          <a:xfrm>
            <a:off x="0" y="312840"/>
            <a:ext cx="9143640" cy="666504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87" name="ZoneTexte 2"/>
          <p:cNvSpPr/>
          <p:nvPr/>
        </p:nvSpPr>
        <p:spPr>
          <a:xfrm>
            <a:off x="2063880" y="3009960"/>
            <a:ext cx="5016240" cy="1551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</a:rPr>
              <a:t>Je m’entraine à résoudre des problèmes à partir d’une image.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88" name="Image 16" descr=""/>
          <p:cNvPicPr/>
          <p:nvPr/>
        </p:nvPicPr>
        <p:blipFill>
          <a:blip r:embed="rId1"/>
          <a:stretch/>
        </p:blipFill>
        <p:spPr>
          <a:xfrm>
            <a:off x="3654360" y="571320"/>
            <a:ext cx="1834920" cy="12657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7886520" cy="759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1000"/>
          </a:bodyPr>
          <a:p>
            <a:pPr indent="0">
              <a:lnSpc>
                <a:spcPct val="15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Problème en image </a:t>
            </a: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5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0" name="Rectangle : coins arrondis 2"/>
          <p:cNvSpPr/>
          <p:nvPr/>
        </p:nvSpPr>
        <p:spPr>
          <a:xfrm>
            <a:off x="430560" y="1208880"/>
            <a:ext cx="8066160" cy="5013360"/>
          </a:xfrm>
          <a:prstGeom prst="roundRect">
            <a:avLst>
              <a:gd name="adj" fmla="val 2843"/>
            </a:avLst>
          </a:prstGeom>
          <a:noFill/>
          <a:ln w="57150">
            <a:solidFill>
              <a:srgbClr val="00b0f0"/>
            </a:solidFill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numCol="1" spcCol="0" lIns="36000" rIns="36000" tIns="36000" bIns="36000" anchor="t">
            <a:no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Calibri"/>
              </a:rPr>
              <a:t> 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Calibri"/>
              </a:rPr>
              <a:t> 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1" name="Zone de texte 2"/>
          <p:cNvSpPr/>
          <p:nvPr/>
        </p:nvSpPr>
        <p:spPr>
          <a:xfrm>
            <a:off x="4714200" y="1531080"/>
            <a:ext cx="3675600" cy="3998520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anchor="t">
            <a:noAutofit/>
          </a:bodyPr>
          <a:p>
            <a:pPr>
              <a:lnSpc>
                <a:spcPct val="100000"/>
              </a:lnSpc>
              <a:spcBef>
                <a:spcPts val="439"/>
              </a:spcBef>
            </a:pPr>
            <a:r>
              <a:rPr b="0" lang="fr-FR" sz="3200" spc="-35" strike="noStrike">
                <a:solidFill>
                  <a:srgbClr val="231f20"/>
                </a:solidFill>
                <a:latin typeface="Calibri"/>
                <a:ea typeface="Arial"/>
              </a:rPr>
              <a:t>Si je coupe chaque ananas en 15, </a:t>
            </a:r>
            <a:r>
              <a:rPr b="1" lang="fr-FR" sz="3200" spc="-35" strike="noStrike">
                <a:solidFill>
                  <a:srgbClr val="231f20"/>
                </a:solidFill>
                <a:latin typeface="Calibri"/>
                <a:ea typeface="Arial"/>
              </a:rPr>
              <a:t>combien de morceaux aurai-je ?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Organigramme : Connecteur 6"/>
          <p:cNvSpPr/>
          <p:nvPr/>
        </p:nvSpPr>
        <p:spPr>
          <a:xfrm>
            <a:off x="4280040" y="1919880"/>
            <a:ext cx="392040" cy="392040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chemeClr val="lt1"/>
                </a:solidFill>
                <a:latin typeface="Calibri"/>
              </a:rPr>
              <a:t>1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93" name="Image 9" descr=""/>
          <p:cNvPicPr/>
          <p:nvPr/>
        </p:nvPicPr>
        <p:blipFill>
          <a:blip r:embed="rId1"/>
          <a:srcRect l="38769" t="15929" r="36753" b="17625"/>
          <a:stretch/>
        </p:blipFill>
        <p:spPr>
          <a:xfrm>
            <a:off x="533160" y="2165400"/>
            <a:ext cx="1051920" cy="2268000"/>
          </a:xfrm>
          <a:prstGeom prst="rect">
            <a:avLst/>
          </a:prstGeom>
          <a:ln w="0">
            <a:noFill/>
          </a:ln>
        </p:spPr>
      </p:pic>
      <p:pic>
        <p:nvPicPr>
          <p:cNvPr id="94" name="Image 10" descr=""/>
          <p:cNvPicPr/>
          <p:nvPr/>
        </p:nvPicPr>
        <p:blipFill>
          <a:blip r:embed="rId2"/>
          <a:srcRect l="38769" t="15929" r="36753" b="17625"/>
          <a:stretch/>
        </p:blipFill>
        <p:spPr>
          <a:xfrm>
            <a:off x="1245600" y="3664080"/>
            <a:ext cx="1051920" cy="2268000"/>
          </a:xfrm>
          <a:prstGeom prst="rect">
            <a:avLst/>
          </a:prstGeom>
          <a:ln w="0">
            <a:noFill/>
          </a:ln>
        </p:spPr>
      </p:pic>
      <p:pic>
        <p:nvPicPr>
          <p:cNvPr id="95" name="Image 11" descr=""/>
          <p:cNvPicPr/>
          <p:nvPr/>
        </p:nvPicPr>
        <p:blipFill>
          <a:blip r:embed="rId3"/>
          <a:srcRect l="38769" t="15929" r="36753" b="17625"/>
          <a:stretch/>
        </p:blipFill>
        <p:spPr>
          <a:xfrm>
            <a:off x="3163680" y="2206800"/>
            <a:ext cx="1051920" cy="2268000"/>
          </a:xfrm>
          <a:prstGeom prst="rect">
            <a:avLst/>
          </a:prstGeom>
          <a:ln w="0">
            <a:noFill/>
          </a:ln>
        </p:spPr>
      </p:pic>
      <p:pic>
        <p:nvPicPr>
          <p:cNvPr id="96" name="Image 12" descr=""/>
          <p:cNvPicPr/>
          <p:nvPr/>
        </p:nvPicPr>
        <p:blipFill>
          <a:blip r:embed="rId4"/>
          <a:srcRect l="38769" t="15929" r="36753" b="17625"/>
          <a:stretch/>
        </p:blipFill>
        <p:spPr>
          <a:xfrm>
            <a:off x="2018880" y="1272600"/>
            <a:ext cx="1051920" cy="2268000"/>
          </a:xfrm>
          <a:prstGeom prst="rect">
            <a:avLst/>
          </a:prstGeom>
          <a:ln w="0">
            <a:noFill/>
          </a:ln>
        </p:spPr>
      </p:pic>
      <p:pic>
        <p:nvPicPr>
          <p:cNvPr id="97" name="Image 3" descr=""/>
          <p:cNvPicPr/>
          <p:nvPr/>
        </p:nvPicPr>
        <p:blipFill>
          <a:blip r:embed="rId5"/>
          <a:srcRect l="38769" t="15929" r="36753" b="17625"/>
          <a:stretch/>
        </p:blipFill>
        <p:spPr>
          <a:xfrm>
            <a:off x="2339640" y="3791520"/>
            <a:ext cx="1051920" cy="22680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7886520" cy="759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1000"/>
          </a:bodyPr>
          <a:p>
            <a:pPr indent="0">
              <a:lnSpc>
                <a:spcPct val="15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9" name="Rectangle : coins arrondis 2"/>
          <p:cNvSpPr/>
          <p:nvPr/>
        </p:nvSpPr>
        <p:spPr>
          <a:xfrm>
            <a:off x="430560" y="1208880"/>
            <a:ext cx="8066160" cy="5013360"/>
          </a:xfrm>
          <a:prstGeom prst="roundRect">
            <a:avLst>
              <a:gd name="adj" fmla="val 2843"/>
            </a:avLst>
          </a:prstGeom>
          <a:noFill/>
          <a:ln w="57150">
            <a:solidFill>
              <a:srgbClr val="00b0f0"/>
            </a:solidFill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numCol="1" spcCol="0" lIns="36000" rIns="36000" tIns="36000" bIns="36000" anchor="t">
            <a:no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Calibri"/>
              </a:rPr>
              <a:t> 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Calibri"/>
              </a:rPr>
              <a:t> 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Zone de texte 2"/>
          <p:cNvSpPr/>
          <p:nvPr/>
        </p:nvSpPr>
        <p:spPr>
          <a:xfrm>
            <a:off x="4714200" y="1531080"/>
            <a:ext cx="3675600" cy="3713400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anchor="t">
            <a:noAutofit/>
          </a:bodyPr>
          <a:p>
            <a:pPr>
              <a:lnSpc>
                <a:spcPct val="100000"/>
              </a:lnSpc>
              <a:spcBef>
                <a:spcPts val="439"/>
              </a:spcBef>
            </a:pPr>
            <a:r>
              <a:rPr b="0" lang="fr-FR" sz="3200" spc="-35" strike="noStrike">
                <a:solidFill>
                  <a:srgbClr val="231f20"/>
                </a:solidFill>
                <a:latin typeface="Calibri"/>
                <a:ea typeface="Arial"/>
              </a:rPr>
              <a:t>Si je coupe chaque ananas en 15, </a:t>
            </a:r>
            <a:r>
              <a:rPr b="1" lang="fr-FR" sz="3200" spc="-35" strike="noStrike">
                <a:solidFill>
                  <a:srgbClr val="231f20"/>
                </a:solidFill>
                <a:latin typeface="Calibri"/>
                <a:ea typeface="Arial"/>
              </a:rPr>
              <a:t>combien de morceaux aurai-je ?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marL="1884600">
              <a:lnSpc>
                <a:spcPct val="100000"/>
              </a:lnSpc>
              <a:spcBef>
                <a:spcPts val="439"/>
              </a:spcBef>
            </a:pPr>
            <a:r>
              <a:rPr b="1" lang="fr-FR" sz="3200" spc="-1" strike="noStrike">
                <a:solidFill>
                  <a:srgbClr val="00b0f0"/>
                </a:solidFill>
                <a:latin typeface="Calibri"/>
                <a:ea typeface="Arial"/>
              </a:rPr>
              <a:t> 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3200" spc="-1" strike="noStrike">
                <a:solidFill>
                  <a:srgbClr val="000000"/>
                </a:solidFill>
                <a:latin typeface="Corbel"/>
                <a:ea typeface="Calibri"/>
              </a:rPr>
              <a:t> 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Organigramme : Connecteur 6"/>
          <p:cNvSpPr/>
          <p:nvPr/>
        </p:nvSpPr>
        <p:spPr>
          <a:xfrm>
            <a:off x="4280040" y="1919880"/>
            <a:ext cx="392040" cy="392040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chemeClr val="lt1"/>
                </a:solidFill>
                <a:latin typeface="Calibri"/>
              </a:rPr>
              <a:t>1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" name="Zone de texte 2"/>
          <p:cNvSpPr/>
          <p:nvPr/>
        </p:nvSpPr>
        <p:spPr>
          <a:xfrm>
            <a:off x="4619160" y="3773880"/>
            <a:ext cx="3907080" cy="493200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anchor="t">
            <a:no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3200" spc="-1" strike="noStrike">
                <a:solidFill>
                  <a:srgbClr val="c00000"/>
                </a:solidFill>
                <a:latin typeface="Arial"/>
                <a:ea typeface="Calibri"/>
              </a:rPr>
              <a:t>Il y a 5 ananas. Si je coupe chacun en 15, j’aurai 5 </a:t>
            </a:r>
            <a:r>
              <a:rPr b="0" lang="fr-FR" sz="3600" spc="-1" strike="noStrike">
                <a:solidFill>
                  <a:srgbClr val="c00000"/>
                </a:solidFill>
                <a:latin typeface="Calibri"/>
                <a:ea typeface="Calibri"/>
              </a:rPr>
              <a:t>×</a:t>
            </a:r>
            <a:r>
              <a:rPr b="0" lang="fr-FR" sz="3200" spc="-1" strike="noStrike">
                <a:solidFill>
                  <a:srgbClr val="c00000"/>
                </a:solidFill>
                <a:latin typeface="Arial"/>
                <a:ea typeface="Calibri"/>
              </a:rPr>
              <a:t> 15 morceaux (=75).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3200" spc="-1" strike="noStrike">
                <a:solidFill>
                  <a:srgbClr val="000000"/>
                </a:solidFill>
                <a:latin typeface="Corbel"/>
                <a:ea typeface="Calibri"/>
              </a:rPr>
              <a:t> 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03" name="Image 9" descr=""/>
          <p:cNvPicPr/>
          <p:nvPr/>
        </p:nvPicPr>
        <p:blipFill>
          <a:blip r:embed="rId1"/>
          <a:srcRect l="38769" t="15929" r="36753" b="17625"/>
          <a:stretch/>
        </p:blipFill>
        <p:spPr>
          <a:xfrm>
            <a:off x="533160" y="2165400"/>
            <a:ext cx="1051920" cy="2268000"/>
          </a:xfrm>
          <a:prstGeom prst="rect">
            <a:avLst/>
          </a:prstGeom>
          <a:ln w="0">
            <a:noFill/>
          </a:ln>
        </p:spPr>
      </p:pic>
      <p:pic>
        <p:nvPicPr>
          <p:cNvPr id="104" name="Image 11" descr=""/>
          <p:cNvPicPr/>
          <p:nvPr/>
        </p:nvPicPr>
        <p:blipFill>
          <a:blip r:embed="rId2"/>
          <a:srcRect l="38769" t="15929" r="36753" b="17625"/>
          <a:stretch/>
        </p:blipFill>
        <p:spPr>
          <a:xfrm>
            <a:off x="3163680" y="2206800"/>
            <a:ext cx="1051920" cy="2268000"/>
          </a:xfrm>
          <a:prstGeom prst="rect">
            <a:avLst/>
          </a:prstGeom>
          <a:ln w="0">
            <a:noFill/>
          </a:ln>
        </p:spPr>
      </p:pic>
      <p:pic>
        <p:nvPicPr>
          <p:cNvPr id="105" name="Image 12" descr=""/>
          <p:cNvPicPr/>
          <p:nvPr/>
        </p:nvPicPr>
        <p:blipFill>
          <a:blip r:embed="rId3"/>
          <a:srcRect l="38769" t="15929" r="36753" b="17625"/>
          <a:stretch/>
        </p:blipFill>
        <p:spPr>
          <a:xfrm>
            <a:off x="2018880" y="1272600"/>
            <a:ext cx="1051920" cy="2268000"/>
          </a:xfrm>
          <a:prstGeom prst="rect">
            <a:avLst/>
          </a:prstGeom>
          <a:ln w="0">
            <a:noFill/>
          </a:ln>
        </p:spPr>
      </p:pic>
      <p:pic>
        <p:nvPicPr>
          <p:cNvPr id="106" name="Image 5" descr=""/>
          <p:cNvPicPr/>
          <p:nvPr/>
        </p:nvPicPr>
        <p:blipFill>
          <a:blip r:embed="rId4"/>
          <a:srcRect l="38769" t="15929" r="36753" b="17625"/>
          <a:stretch/>
        </p:blipFill>
        <p:spPr>
          <a:xfrm>
            <a:off x="1245600" y="3684240"/>
            <a:ext cx="1051920" cy="2268000"/>
          </a:xfrm>
          <a:prstGeom prst="rect">
            <a:avLst/>
          </a:prstGeom>
          <a:ln w="0">
            <a:noFill/>
          </a:ln>
        </p:spPr>
      </p:pic>
      <p:pic>
        <p:nvPicPr>
          <p:cNvPr id="107" name="Image 7" descr=""/>
          <p:cNvPicPr/>
          <p:nvPr/>
        </p:nvPicPr>
        <p:blipFill>
          <a:blip r:embed="rId5"/>
          <a:srcRect l="38769" t="15929" r="36753" b="17625"/>
          <a:stretch/>
        </p:blipFill>
        <p:spPr>
          <a:xfrm>
            <a:off x="2339640" y="3800160"/>
            <a:ext cx="1051920" cy="2268000"/>
          </a:xfrm>
          <a:prstGeom prst="rect">
            <a:avLst/>
          </a:prstGeom>
          <a:ln w="0">
            <a:noFill/>
          </a:ln>
        </p:spPr>
      </p:pic>
      <p:sp>
        <p:nvSpPr>
          <p:cNvPr id="108" name="ZoneTexte 19"/>
          <p:cNvSpPr/>
          <p:nvPr/>
        </p:nvSpPr>
        <p:spPr>
          <a:xfrm>
            <a:off x="717120" y="3454200"/>
            <a:ext cx="87228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ffff00"/>
                </a:solidFill>
                <a:latin typeface="Calibri"/>
              </a:rPr>
              <a:t>15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ZoneTexte 20"/>
          <p:cNvSpPr/>
          <p:nvPr/>
        </p:nvSpPr>
        <p:spPr>
          <a:xfrm>
            <a:off x="2208600" y="2530080"/>
            <a:ext cx="87228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ffff00"/>
                </a:solidFill>
                <a:latin typeface="Calibri"/>
              </a:rPr>
              <a:t>15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0" name="ZoneTexte 21"/>
          <p:cNvSpPr/>
          <p:nvPr/>
        </p:nvSpPr>
        <p:spPr>
          <a:xfrm>
            <a:off x="3331080" y="3454200"/>
            <a:ext cx="87228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ffff00"/>
                </a:solidFill>
                <a:latin typeface="Calibri"/>
              </a:rPr>
              <a:t>15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" name="ZoneTexte 14"/>
          <p:cNvSpPr/>
          <p:nvPr/>
        </p:nvSpPr>
        <p:spPr>
          <a:xfrm>
            <a:off x="1425240" y="4973400"/>
            <a:ext cx="87228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ffff00"/>
                </a:solidFill>
                <a:latin typeface="Calibri"/>
              </a:rPr>
              <a:t>15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ZoneTexte 15"/>
          <p:cNvSpPr/>
          <p:nvPr/>
        </p:nvSpPr>
        <p:spPr>
          <a:xfrm>
            <a:off x="2519280" y="5133960"/>
            <a:ext cx="87228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ffff00"/>
                </a:solidFill>
                <a:latin typeface="Calibri"/>
              </a:rPr>
              <a:t>15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2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7886520" cy="759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1000"/>
          </a:bodyPr>
          <a:p>
            <a:pPr indent="0">
              <a:lnSpc>
                <a:spcPct val="15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Problème en image </a:t>
            </a: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5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4" name="Rectangle : coins arrondis 3"/>
          <p:cNvSpPr/>
          <p:nvPr/>
        </p:nvSpPr>
        <p:spPr>
          <a:xfrm>
            <a:off x="430560" y="1208880"/>
            <a:ext cx="8066160" cy="5013360"/>
          </a:xfrm>
          <a:prstGeom prst="roundRect">
            <a:avLst>
              <a:gd name="adj" fmla="val 2843"/>
            </a:avLst>
          </a:prstGeom>
          <a:noFill/>
          <a:ln w="57150">
            <a:solidFill>
              <a:srgbClr val="00b0f0"/>
            </a:solidFill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numCol="1" spcCol="0" lIns="36000" rIns="36000" tIns="36000" bIns="36000" anchor="t">
            <a:no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Calibri"/>
              </a:rPr>
              <a:t> 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Calibri"/>
              </a:rPr>
              <a:t> 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Zone de texte 3"/>
          <p:cNvSpPr/>
          <p:nvPr/>
        </p:nvSpPr>
        <p:spPr>
          <a:xfrm>
            <a:off x="4714200" y="1531080"/>
            <a:ext cx="3675600" cy="3998520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anchor="t">
            <a:no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231f20"/>
                </a:solidFill>
                <a:latin typeface="Calibri"/>
                <a:ea typeface="Calibri"/>
              </a:rPr>
              <a:t>Si les ananas sont vendus par cageot de 5, </a:t>
            </a:r>
            <a:r>
              <a:rPr b="1" lang="fr-FR" sz="2800" spc="-1" strike="noStrike">
                <a:solidFill>
                  <a:srgbClr val="231f20"/>
                </a:solidFill>
                <a:latin typeface="Calibri"/>
                <a:ea typeface="Calibri"/>
              </a:rPr>
              <a:t>combien de cageots dois-je acheter pour avoir 100 ananas ?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231f20"/>
                </a:solidFill>
                <a:latin typeface="Calibri"/>
                <a:ea typeface="Calibri"/>
              </a:rPr>
              <a:t>Si un ananas pèse 2,1 kg, </a:t>
            </a:r>
            <a:r>
              <a:rPr b="1" lang="fr-FR" sz="2800" spc="-1" strike="noStrike">
                <a:solidFill>
                  <a:srgbClr val="231f20"/>
                </a:solidFill>
                <a:latin typeface="Calibri"/>
                <a:ea typeface="Calibri"/>
              </a:rPr>
              <a:t>combien vont peser 3 morceaux que j’ai coupés ? </a:t>
            </a:r>
            <a:r>
              <a:rPr b="1" lang="fr-FR" sz="1800" spc="-1" strike="noStrike">
                <a:solidFill>
                  <a:srgbClr val="231f20"/>
                </a:solidFill>
                <a:latin typeface="Calibri"/>
                <a:ea typeface="Calibri"/>
              </a:rPr>
              <a:t> 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" name="Organigramme : Connecteur 3"/>
          <p:cNvSpPr/>
          <p:nvPr/>
        </p:nvSpPr>
        <p:spPr>
          <a:xfrm>
            <a:off x="3645360" y="1919880"/>
            <a:ext cx="1026720" cy="392040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chemeClr val="lt1"/>
                </a:solidFill>
                <a:latin typeface="Calibri"/>
              </a:rPr>
              <a:t>CE2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17" name="Image 8" descr=""/>
          <p:cNvPicPr/>
          <p:nvPr/>
        </p:nvPicPr>
        <p:blipFill>
          <a:blip r:embed="rId1"/>
          <a:srcRect l="38769" t="15929" r="36753" b="17625"/>
          <a:stretch/>
        </p:blipFill>
        <p:spPr>
          <a:xfrm>
            <a:off x="533160" y="2165400"/>
            <a:ext cx="1051920" cy="2268000"/>
          </a:xfrm>
          <a:prstGeom prst="rect">
            <a:avLst/>
          </a:prstGeom>
          <a:ln w="0">
            <a:noFill/>
          </a:ln>
        </p:spPr>
      </p:pic>
      <p:pic>
        <p:nvPicPr>
          <p:cNvPr id="118" name="Image 14" descr=""/>
          <p:cNvPicPr/>
          <p:nvPr/>
        </p:nvPicPr>
        <p:blipFill>
          <a:blip r:embed="rId2"/>
          <a:srcRect l="38769" t="15929" r="36753" b="17625"/>
          <a:stretch/>
        </p:blipFill>
        <p:spPr>
          <a:xfrm>
            <a:off x="1245600" y="3664080"/>
            <a:ext cx="1051920" cy="2268000"/>
          </a:xfrm>
          <a:prstGeom prst="rect">
            <a:avLst/>
          </a:prstGeom>
          <a:ln w="0">
            <a:noFill/>
          </a:ln>
        </p:spPr>
      </p:pic>
      <p:pic>
        <p:nvPicPr>
          <p:cNvPr id="119" name="Image 15" descr=""/>
          <p:cNvPicPr/>
          <p:nvPr/>
        </p:nvPicPr>
        <p:blipFill>
          <a:blip r:embed="rId3"/>
          <a:srcRect l="38769" t="15929" r="36753" b="17625"/>
          <a:stretch/>
        </p:blipFill>
        <p:spPr>
          <a:xfrm>
            <a:off x="3163680" y="2206800"/>
            <a:ext cx="1051920" cy="2268000"/>
          </a:xfrm>
          <a:prstGeom prst="rect">
            <a:avLst/>
          </a:prstGeom>
          <a:ln w="0">
            <a:noFill/>
          </a:ln>
        </p:spPr>
      </p:pic>
      <p:pic>
        <p:nvPicPr>
          <p:cNvPr id="120" name="Image 17" descr=""/>
          <p:cNvPicPr/>
          <p:nvPr/>
        </p:nvPicPr>
        <p:blipFill>
          <a:blip r:embed="rId4"/>
          <a:srcRect l="38769" t="15929" r="36753" b="17625"/>
          <a:stretch/>
        </p:blipFill>
        <p:spPr>
          <a:xfrm>
            <a:off x="2018880" y="1272600"/>
            <a:ext cx="1051920" cy="2268000"/>
          </a:xfrm>
          <a:prstGeom prst="rect">
            <a:avLst/>
          </a:prstGeom>
          <a:ln w="0">
            <a:noFill/>
          </a:ln>
        </p:spPr>
      </p:pic>
      <p:pic>
        <p:nvPicPr>
          <p:cNvPr id="121" name="Image 18" descr=""/>
          <p:cNvPicPr/>
          <p:nvPr/>
        </p:nvPicPr>
        <p:blipFill>
          <a:blip r:embed="rId5"/>
          <a:srcRect l="38769" t="15929" r="36753" b="17625"/>
          <a:stretch/>
        </p:blipFill>
        <p:spPr>
          <a:xfrm>
            <a:off x="2339640" y="3791520"/>
            <a:ext cx="1051920" cy="2268000"/>
          </a:xfrm>
          <a:prstGeom prst="rect">
            <a:avLst/>
          </a:prstGeom>
          <a:ln w="0">
            <a:noFill/>
          </a:ln>
        </p:spPr>
      </p:pic>
      <p:sp>
        <p:nvSpPr>
          <p:cNvPr id="122" name="Organigramme : Connecteur 4"/>
          <p:cNvSpPr/>
          <p:nvPr/>
        </p:nvSpPr>
        <p:spPr>
          <a:xfrm>
            <a:off x="3551400" y="4655880"/>
            <a:ext cx="1120680" cy="392040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chemeClr val="lt1"/>
                </a:solidFill>
                <a:latin typeface="Calibri"/>
              </a:rPr>
              <a:t>CM1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7886520" cy="759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1000"/>
          </a:bodyPr>
          <a:p>
            <a:pPr indent="0">
              <a:lnSpc>
                <a:spcPct val="15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4" name="Rectangle : coins arrondis 2"/>
          <p:cNvSpPr/>
          <p:nvPr/>
        </p:nvSpPr>
        <p:spPr>
          <a:xfrm>
            <a:off x="430560" y="1208880"/>
            <a:ext cx="8066160" cy="5013360"/>
          </a:xfrm>
          <a:prstGeom prst="roundRect">
            <a:avLst>
              <a:gd name="adj" fmla="val 2843"/>
            </a:avLst>
          </a:prstGeom>
          <a:noFill/>
          <a:ln w="57150">
            <a:solidFill>
              <a:srgbClr val="00b0f0"/>
            </a:solidFill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numCol="1" spcCol="0" lIns="36000" rIns="36000" tIns="36000" bIns="36000" anchor="t">
            <a:no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Calibri"/>
              </a:rPr>
              <a:t> 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Calibri"/>
              </a:rPr>
              <a:t> 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" name="Zone de texte 2"/>
          <p:cNvSpPr/>
          <p:nvPr/>
        </p:nvSpPr>
        <p:spPr>
          <a:xfrm>
            <a:off x="4723200" y="1391760"/>
            <a:ext cx="3782520" cy="3713400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anchor="t">
            <a:no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231f20"/>
                </a:solidFill>
                <a:latin typeface="Calibri"/>
                <a:ea typeface="Calibri"/>
              </a:rPr>
              <a:t>Si les ananas sont vendus par cageot de 5, </a:t>
            </a:r>
            <a:r>
              <a:rPr b="1" lang="fr-FR" sz="2800" spc="-1" strike="noStrike">
                <a:solidFill>
                  <a:srgbClr val="231f20"/>
                </a:solidFill>
                <a:latin typeface="Calibri"/>
                <a:ea typeface="Calibri"/>
              </a:rPr>
              <a:t>combien de cageots dois-je acheter pour avoir 100 ananas? 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6" name="Organigramme : Connecteur 6"/>
          <p:cNvSpPr/>
          <p:nvPr/>
        </p:nvSpPr>
        <p:spPr>
          <a:xfrm>
            <a:off x="4321800" y="1508040"/>
            <a:ext cx="392040" cy="392040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chemeClr val="lt1"/>
                </a:solidFill>
                <a:latin typeface="Calibri"/>
              </a:rPr>
              <a:t>2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7" name="Zone de texte 2"/>
          <p:cNvSpPr/>
          <p:nvPr/>
        </p:nvSpPr>
        <p:spPr>
          <a:xfrm>
            <a:off x="4420800" y="3764880"/>
            <a:ext cx="3674160" cy="2107080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anchor="t">
            <a:no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2400" spc="-1" strike="noStrike">
                <a:solidFill>
                  <a:srgbClr val="c00000"/>
                </a:solidFill>
                <a:latin typeface="Arial"/>
                <a:ea typeface="Calibri"/>
              </a:rPr>
              <a:t>Je cherche un nombre de parts: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2400" spc="-1" strike="noStrike">
                <a:solidFill>
                  <a:srgbClr val="c00000"/>
                </a:solidFill>
                <a:latin typeface="Arial"/>
                <a:ea typeface="Calibri"/>
              </a:rPr>
              <a:t>100 ÷ 5 =  ? 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2400" spc="-1" strike="noStrike">
                <a:solidFill>
                  <a:srgbClr val="c00000"/>
                </a:solidFill>
                <a:latin typeface="Arial"/>
                <a:ea typeface="Calibri"/>
              </a:rPr>
              <a:t>Ou bien 5 </a:t>
            </a:r>
            <a:r>
              <a:rPr b="0" lang="fr-FR" sz="2400" spc="-1" strike="noStrike">
                <a:solidFill>
                  <a:srgbClr val="c00000"/>
                </a:solidFill>
                <a:latin typeface="Calibri"/>
                <a:ea typeface="Calibri"/>
              </a:rPr>
              <a:t>× ? = 100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2400" spc="-1" strike="noStrike">
                <a:solidFill>
                  <a:srgbClr val="c00000"/>
                </a:solidFill>
                <a:latin typeface="Calibri"/>
                <a:ea typeface="Calibri"/>
              </a:rPr>
              <a:t>Il faut 20 cageots.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3200" spc="-1" strike="noStrike">
                <a:solidFill>
                  <a:srgbClr val="000000"/>
                </a:solidFill>
                <a:latin typeface="Corbel"/>
                <a:ea typeface="Calibri"/>
              </a:rPr>
              <a:t> 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28" name="Image 7" descr=""/>
          <p:cNvPicPr/>
          <p:nvPr/>
        </p:nvPicPr>
        <p:blipFill>
          <a:blip r:embed="rId1"/>
          <a:srcRect l="38769" t="15929" r="36753" b="17625"/>
          <a:stretch/>
        </p:blipFill>
        <p:spPr>
          <a:xfrm>
            <a:off x="533160" y="2165400"/>
            <a:ext cx="1051920" cy="2268000"/>
          </a:xfrm>
          <a:prstGeom prst="rect">
            <a:avLst/>
          </a:prstGeom>
          <a:ln w="0">
            <a:noFill/>
          </a:ln>
        </p:spPr>
      </p:pic>
      <p:pic>
        <p:nvPicPr>
          <p:cNvPr id="129" name="Image 9" descr=""/>
          <p:cNvPicPr/>
          <p:nvPr/>
        </p:nvPicPr>
        <p:blipFill>
          <a:blip r:embed="rId2"/>
          <a:srcRect l="38769" t="15929" r="36753" b="17625"/>
          <a:stretch/>
        </p:blipFill>
        <p:spPr>
          <a:xfrm>
            <a:off x="3163680" y="2206800"/>
            <a:ext cx="1051920" cy="2268000"/>
          </a:xfrm>
          <a:prstGeom prst="rect">
            <a:avLst/>
          </a:prstGeom>
          <a:ln w="0">
            <a:noFill/>
          </a:ln>
        </p:spPr>
      </p:pic>
      <p:pic>
        <p:nvPicPr>
          <p:cNvPr id="130" name="Image 10" descr=""/>
          <p:cNvPicPr/>
          <p:nvPr/>
        </p:nvPicPr>
        <p:blipFill>
          <a:blip r:embed="rId3"/>
          <a:srcRect l="38769" t="15929" r="36753" b="17625"/>
          <a:stretch/>
        </p:blipFill>
        <p:spPr>
          <a:xfrm>
            <a:off x="2018880" y="1272600"/>
            <a:ext cx="1051920" cy="2268000"/>
          </a:xfrm>
          <a:prstGeom prst="rect">
            <a:avLst/>
          </a:prstGeom>
          <a:ln w="0">
            <a:noFill/>
          </a:ln>
        </p:spPr>
      </p:pic>
      <p:pic>
        <p:nvPicPr>
          <p:cNvPr id="131" name="Image 12" descr=""/>
          <p:cNvPicPr/>
          <p:nvPr/>
        </p:nvPicPr>
        <p:blipFill>
          <a:blip r:embed="rId4"/>
          <a:srcRect l="38769" t="15929" r="36753" b="17625"/>
          <a:stretch/>
        </p:blipFill>
        <p:spPr>
          <a:xfrm>
            <a:off x="1245600" y="3684240"/>
            <a:ext cx="1051920" cy="2268000"/>
          </a:xfrm>
          <a:prstGeom prst="rect">
            <a:avLst/>
          </a:prstGeom>
          <a:ln w="0">
            <a:noFill/>
          </a:ln>
        </p:spPr>
      </p:pic>
      <p:pic>
        <p:nvPicPr>
          <p:cNvPr id="132" name="Image 13" descr=""/>
          <p:cNvPicPr/>
          <p:nvPr/>
        </p:nvPicPr>
        <p:blipFill>
          <a:blip r:embed="rId5"/>
          <a:srcRect l="38769" t="15929" r="36753" b="17625"/>
          <a:stretch/>
        </p:blipFill>
        <p:spPr>
          <a:xfrm>
            <a:off x="2339640" y="3800160"/>
            <a:ext cx="1051920" cy="22680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8" dur="indefinite" restart="never" nodeType="tmRoot">
          <p:childTnLst>
            <p:seq>
              <p:cTn id="29" dur="indefinite" nodeType="mainSeq">
                <p:childTnLst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4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7886520" cy="759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1000"/>
          </a:bodyPr>
          <a:p>
            <a:pPr indent="0">
              <a:lnSpc>
                <a:spcPct val="15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4" name="Rectangle : coins arrondis 4"/>
          <p:cNvSpPr/>
          <p:nvPr/>
        </p:nvSpPr>
        <p:spPr>
          <a:xfrm>
            <a:off x="430560" y="1208880"/>
            <a:ext cx="8066160" cy="5013360"/>
          </a:xfrm>
          <a:prstGeom prst="roundRect">
            <a:avLst>
              <a:gd name="adj" fmla="val 2843"/>
            </a:avLst>
          </a:prstGeom>
          <a:noFill/>
          <a:ln w="57150">
            <a:solidFill>
              <a:srgbClr val="00b0f0"/>
            </a:solidFill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numCol="1" spcCol="0" lIns="36000" rIns="36000" tIns="36000" bIns="36000" anchor="t">
            <a:no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Calibri"/>
              </a:rPr>
              <a:t> 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Calibri"/>
              </a:rPr>
              <a:t> 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5" name="Zone de texte 4"/>
          <p:cNvSpPr/>
          <p:nvPr/>
        </p:nvSpPr>
        <p:spPr>
          <a:xfrm>
            <a:off x="4723200" y="1391760"/>
            <a:ext cx="3782520" cy="3713400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anchor="t">
            <a:no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231f20"/>
                </a:solidFill>
                <a:latin typeface="Calibri"/>
                <a:ea typeface="Calibri"/>
              </a:rPr>
              <a:t>Si un ananas pèse 2,1 kg, </a:t>
            </a:r>
            <a:r>
              <a:rPr b="1" lang="fr-FR" sz="2800" spc="-1" strike="noStrike">
                <a:solidFill>
                  <a:srgbClr val="231f20"/>
                </a:solidFill>
                <a:latin typeface="Calibri"/>
                <a:ea typeface="Calibri"/>
              </a:rPr>
              <a:t>combien vont peser 3 morceaux que j’ai coupés ? 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6" name="Organigramme : Connecteur 2"/>
          <p:cNvSpPr/>
          <p:nvPr/>
        </p:nvSpPr>
        <p:spPr>
          <a:xfrm>
            <a:off x="4321800" y="1508040"/>
            <a:ext cx="392040" cy="392040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chemeClr val="lt1"/>
                </a:solidFill>
                <a:latin typeface="Calibri"/>
              </a:rPr>
              <a:t>2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7" name="Zone de texte 5"/>
          <p:cNvSpPr/>
          <p:nvPr/>
        </p:nvSpPr>
        <p:spPr>
          <a:xfrm>
            <a:off x="646920" y="3429000"/>
            <a:ext cx="7972560" cy="2724840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anchor="t">
            <a:no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2400" spc="-1" strike="noStrike">
                <a:solidFill>
                  <a:srgbClr val="c00000"/>
                </a:solidFill>
                <a:latin typeface="Arial"/>
                <a:ea typeface="Calibri"/>
              </a:rPr>
              <a:t>Un ananas pèse  2,1 kg, c’est-à-dire 2 100g.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2400" spc="-1" strike="noStrike">
                <a:solidFill>
                  <a:srgbClr val="c00000"/>
                </a:solidFill>
                <a:latin typeface="Arial"/>
                <a:ea typeface="Calibri"/>
              </a:rPr>
              <a:t>Si je coupe en 15 puis que je prends 3 morceaux, cela représente un cinquième de l’ananas.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2400" spc="-1" strike="noStrike">
                <a:solidFill>
                  <a:srgbClr val="c00000"/>
                </a:solidFill>
                <a:latin typeface="Arial"/>
                <a:ea typeface="Calibri"/>
              </a:rPr>
              <a:t>2 100 ÷ 5 =  420 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2400" spc="-1" strike="noStrike">
                <a:solidFill>
                  <a:srgbClr val="c00000"/>
                </a:solidFill>
                <a:latin typeface="Arial"/>
                <a:ea typeface="Calibri"/>
              </a:rPr>
              <a:t>Les trois morceaux vont peser 420g.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3200" spc="-1" strike="noStrike">
                <a:solidFill>
                  <a:srgbClr val="000000"/>
                </a:solidFill>
                <a:latin typeface="Corbel"/>
                <a:ea typeface="Calibri"/>
              </a:rPr>
              <a:t> 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5" dur="indefinite" restart="never" nodeType="tmRoot">
          <p:childTnLst>
            <p:seq>
              <p:cTn id="36" dur="indefinite" nodeType="mainSeq">
                <p:childTnLst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1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6" dur="500"/>
                                        <p:tgtEl>
                                          <p:spTgt spid="1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1" dur="500"/>
                                        <p:tgtEl>
                                          <p:spTgt spid="1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6" dur="500"/>
                                        <p:tgtEl>
                                          <p:spTgt spid="1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</TotalTime>
  <Application>LibreOffice/7.4.3.2$Windows_X86_64 LibreOffice_project/1048a8393ae2eeec98dff31b5c133c5f1d08b890</Application>
  <AppVersion>15.0000</AppVersion>
  <Words>147</Words>
  <Paragraphs>36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MHM</dc:creator>
  <dc:description/>
  <dc:language>fr-FR</dc:language>
  <cp:lastModifiedBy/>
  <dcterms:modified xsi:type="dcterms:W3CDTF">2026-02-03T18:19:11Z</dcterms:modified>
  <cp:revision>85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4</vt:i4>
  </property>
</Properties>
</file>